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0" r:id="rId1"/>
  </p:sldMasterIdLst>
  <p:notesMasterIdLst>
    <p:notesMasterId r:id="rId54"/>
  </p:notesMasterIdLst>
  <p:sldIdLst>
    <p:sldId id="256" r:id="rId2"/>
    <p:sldId id="259" r:id="rId3"/>
    <p:sldId id="284" r:id="rId4"/>
    <p:sldId id="285" r:id="rId5"/>
    <p:sldId id="286" r:id="rId6"/>
    <p:sldId id="287" r:id="rId7"/>
    <p:sldId id="288" r:id="rId8"/>
    <p:sldId id="328" r:id="rId9"/>
    <p:sldId id="262" r:id="rId10"/>
    <p:sldId id="278" r:id="rId11"/>
    <p:sldId id="295" r:id="rId12"/>
    <p:sldId id="265" r:id="rId13"/>
    <p:sldId id="277" r:id="rId14"/>
    <p:sldId id="269" r:id="rId15"/>
    <p:sldId id="276" r:id="rId16"/>
    <p:sldId id="289" r:id="rId17"/>
    <p:sldId id="290" r:id="rId18"/>
    <p:sldId id="310" r:id="rId19"/>
    <p:sldId id="313" r:id="rId20"/>
    <p:sldId id="315" r:id="rId21"/>
    <p:sldId id="291" r:id="rId22"/>
    <p:sldId id="292" r:id="rId23"/>
    <p:sldId id="293" r:id="rId24"/>
    <p:sldId id="294" r:id="rId25"/>
    <p:sldId id="296" r:id="rId26"/>
    <p:sldId id="272" r:id="rId27"/>
    <p:sldId id="274" r:id="rId28"/>
    <p:sldId id="297" r:id="rId29"/>
    <p:sldId id="300" r:id="rId30"/>
    <p:sldId id="301" r:id="rId31"/>
    <p:sldId id="298" r:id="rId32"/>
    <p:sldId id="302" r:id="rId33"/>
    <p:sldId id="307" r:id="rId34"/>
    <p:sldId id="306" r:id="rId35"/>
    <p:sldId id="304" r:id="rId36"/>
    <p:sldId id="311" r:id="rId37"/>
    <p:sldId id="312" r:id="rId38"/>
    <p:sldId id="329" r:id="rId39"/>
    <p:sldId id="309" r:id="rId40"/>
    <p:sldId id="299" r:id="rId41"/>
    <p:sldId id="303" r:id="rId42"/>
    <p:sldId id="280" r:id="rId43"/>
    <p:sldId id="281" r:id="rId44"/>
    <p:sldId id="282" r:id="rId45"/>
    <p:sldId id="283" r:id="rId46"/>
    <p:sldId id="316" r:id="rId47"/>
    <p:sldId id="317" r:id="rId48"/>
    <p:sldId id="321" r:id="rId49"/>
    <p:sldId id="322" r:id="rId50"/>
    <p:sldId id="318" r:id="rId51"/>
    <p:sldId id="326" r:id="rId52"/>
    <p:sldId id="324" r:id="rId53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3F00882-7040-4CAA-810D-58BF10B2EF04}">
          <p14:sldIdLst>
            <p14:sldId id="256"/>
            <p14:sldId id="259"/>
          </p14:sldIdLst>
        </p14:section>
        <p14:section name="Printer Types" id="{45841102-41BB-4AB4-9D0A-A69CC0683C45}">
          <p14:sldIdLst>
            <p14:sldId id="284"/>
            <p14:sldId id="285"/>
            <p14:sldId id="286"/>
            <p14:sldId id="287"/>
            <p14:sldId id="288"/>
            <p14:sldId id="328"/>
          </p14:sldIdLst>
        </p14:section>
        <p14:section name="Modeling" id="{0C2E6464-7013-45B2-9942-2A69A51B0930}">
          <p14:sldIdLst>
            <p14:sldId id="262"/>
            <p14:sldId id="278"/>
            <p14:sldId id="295"/>
          </p14:sldIdLst>
        </p14:section>
        <p14:section name="Exporting" id="{14B36FB9-1C7F-40FC-880C-8FD615EBF89B}">
          <p14:sldIdLst>
            <p14:sldId id="265"/>
            <p14:sldId id="277"/>
          </p14:sldIdLst>
        </p14:section>
        <p14:section name="Slicing" id="{C3039A89-47F3-4F3F-BF3E-F0A9F43AA416}">
          <p14:sldIdLst>
            <p14:sldId id="269"/>
            <p14:sldId id="276"/>
            <p14:sldId id="289"/>
            <p14:sldId id="290"/>
            <p14:sldId id="310"/>
            <p14:sldId id="313"/>
            <p14:sldId id="315"/>
            <p14:sldId id="291"/>
            <p14:sldId id="292"/>
            <p14:sldId id="293"/>
            <p14:sldId id="294"/>
            <p14:sldId id="296"/>
          </p14:sldIdLst>
        </p14:section>
        <p14:section name="Preparing the printer" id="{E0CB225C-85AF-4686-92B8-B222D5EF1359}">
          <p14:sldIdLst>
            <p14:sldId id="272"/>
            <p14:sldId id="274"/>
            <p14:sldId id="297"/>
            <p14:sldId id="300"/>
            <p14:sldId id="301"/>
            <p14:sldId id="298"/>
            <p14:sldId id="302"/>
            <p14:sldId id="307"/>
            <p14:sldId id="306"/>
            <p14:sldId id="304"/>
            <p14:sldId id="311"/>
          </p14:sldIdLst>
        </p14:section>
        <p14:section name="Printing" id="{DDEBE1AD-C0F0-403A-A529-674C1C902984}">
          <p14:sldIdLst>
            <p14:sldId id="312"/>
            <p14:sldId id="329"/>
            <p14:sldId id="309"/>
            <p14:sldId id="299"/>
            <p14:sldId id="303"/>
          </p14:sldIdLst>
        </p14:section>
        <p14:section name="Monitoring" id="{A82AF5F1-97F8-4241-B537-545BC646DDBC}">
          <p14:sldIdLst>
            <p14:sldId id="280"/>
            <p14:sldId id="281"/>
          </p14:sldIdLst>
        </p14:section>
        <p14:section name="Finishing" id="{595F801D-7BF4-4B3F-9962-690628845D03}">
          <p14:sldIdLst>
            <p14:sldId id="282"/>
            <p14:sldId id="283"/>
            <p14:sldId id="316"/>
            <p14:sldId id="317"/>
            <p14:sldId id="321"/>
            <p14:sldId id="322"/>
            <p14:sldId id="318"/>
            <p14:sldId id="326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373" autoAdjust="0"/>
  </p:normalViewPr>
  <p:slideViewPr>
    <p:cSldViewPr snapToGrid="0">
      <p:cViewPr varScale="1">
        <p:scale>
          <a:sx n="108" d="100"/>
          <a:sy n="108" d="100"/>
        </p:scale>
        <p:origin x="63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0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10-09T21:44:05.691"/>
    </inkml:context>
    <inkml:brush xml:id="br0">
      <inkml:brushProperty name="width" value="0.03333" units="cm"/>
      <inkml:brushProperty name="height" value="0.03333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1F3CCDA2-C2A9-4B5B-BA94-DB1326090401}" emma:medium="tactile" emma:mode="ink">
          <msink:context xmlns:msink="http://schemas.microsoft.com/ink/2010/main" type="inkDrawing" rotatedBoundingBox="30986,13096 31001,13096 31001,13111 30986,13111" shapeName="Other"/>
        </emma:interpretation>
      </emma:emma>
    </inkml:annotationXML>
    <inkml:trace contextRef="#ctx0" brushRef="#br0">10062 4500,'0'0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589E3-F447-4A58-B50A-ECAF570FAF24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E9018-FEA6-434D-A249-FE699EB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08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a robot</a:t>
            </a:r>
            <a:r>
              <a:rPr lang="en-US" baseline="0" dirty="0"/>
              <a:t>ic hot glue gun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9018-FEA6-434D-A249-FE699EB98E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36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filament</a:t>
            </a:r>
            <a:r>
              <a:rPr lang="en-US" baseline="0" dirty="0"/>
              <a:t> away from moisture.</a:t>
            </a:r>
          </a:p>
          <a:p>
            <a:r>
              <a:rPr lang="en-US" baseline="0" dirty="0"/>
              <a:t>Ask a 3da to show you how to change the filament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9018-FEA6-434D-A249-FE699EB98E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33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9018-FEA6-434D-A249-FE699EB98E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90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</a:t>
            </a:r>
            <a:r>
              <a:rPr lang="en-US" baseline="0" dirty="0"/>
              <a:t> down to utilities</a:t>
            </a:r>
          </a:p>
          <a:p>
            <a:r>
              <a:rPr lang="en-US" baseline="0" dirty="0"/>
              <a:t>Enter, go to Home axes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9018-FEA6-434D-A249-FE699EB98E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30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9018-FEA6-434D-A249-FE699EB98E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56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just fuck</a:t>
            </a:r>
            <a:r>
              <a:rPr lang="en-US" baseline="0" dirty="0"/>
              <a:t> it up (the print, your fingers, or the printer)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9018-FEA6-434D-A249-FE699EB98E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94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just fuck</a:t>
            </a:r>
            <a:r>
              <a:rPr lang="en-US" baseline="0" dirty="0"/>
              <a:t> it up (the print, your fingers, or the printer)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9018-FEA6-434D-A249-FE699EB98E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8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3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641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3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756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3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8038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9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234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2628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11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818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4" y="609600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1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962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82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8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9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90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00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2160983"/>
            <a:ext cx="418562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737246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46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243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869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03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7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70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51" indent="0">
              <a:buNone/>
              <a:defRPr sz="1400"/>
            </a:lvl2pPr>
            <a:lvl3pPr marL="914104" indent="0">
              <a:buNone/>
              <a:defRPr sz="1200"/>
            </a:lvl3pPr>
            <a:lvl4pPr marL="1371155" indent="0">
              <a:buNone/>
              <a:defRPr sz="1000"/>
            </a:lvl4pPr>
            <a:lvl5pPr marL="1828205" indent="0">
              <a:buNone/>
              <a:defRPr sz="1000"/>
            </a:lvl5pPr>
            <a:lvl6pPr marL="2285258" indent="0">
              <a:buNone/>
              <a:defRPr sz="1000"/>
            </a:lvl6pPr>
            <a:lvl7pPr marL="2742309" indent="0">
              <a:buNone/>
              <a:defRPr sz="1000"/>
            </a:lvl7pPr>
            <a:lvl8pPr marL="3199360" indent="0">
              <a:buNone/>
              <a:defRPr sz="1000"/>
            </a:lvl8pPr>
            <a:lvl9pPr marL="3656411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86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4800600"/>
            <a:ext cx="8596667" cy="566739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5" y="609601"/>
            <a:ext cx="8596668" cy="384571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5367339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10/13/2016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42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3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3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4" y="6041363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6469" y="6100801"/>
            <a:ext cx="628843" cy="6113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3323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</p:sldLayoutIdLst>
  <p:txStyles>
    <p:titleStyle>
      <a:lvl1pPr algn="l" defTabSz="457189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customXml" Target="../ink/ink1.xml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thundercam.csh.rit.edu/video.cgi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discourse.csh.rit.edu/users/maxime" TargetMode="External"/><Relationship Id="rId3" Type="http://schemas.openxmlformats.org/officeDocument/2006/relationships/hyperlink" Target="mailto:spencerk@csh.rit.edu" TargetMode="External"/><Relationship Id="rId7" Type="http://schemas.openxmlformats.org/officeDocument/2006/relationships/hyperlink" Target="https://discourse.csh.rit.edu/users/mbillow" TargetMode="External"/><Relationship Id="rId2" Type="http://schemas.openxmlformats.org/officeDocument/2006/relationships/hyperlink" Target="mailto:goblin@csh.rit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course.csh.rit.edu/users/dag10" TargetMode="External"/><Relationship Id="rId5" Type="http://schemas.openxmlformats.org/officeDocument/2006/relationships/hyperlink" Target="https://discourse.csh.rit.edu/users/faokryn" TargetMode="External"/><Relationship Id="rId4" Type="http://schemas.openxmlformats.org/officeDocument/2006/relationships/hyperlink" Target="mailto:3da@csh.rit.edu" TargetMode="External"/><Relationship Id="rId9" Type="http://schemas.openxmlformats.org/officeDocument/2006/relationships/hyperlink" Target="https://discourse.csh.rit.edu/users/sherrardt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2071" y="3159865"/>
            <a:ext cx="7766936" cy="1646303"/>
          </a:xfrm>
        </p:spPr>
        <p:txBody>
          <a:bodyPr/>
          <a:lstStyle/>
          <a:p>
            <a:r>
              <a:rPr lang="en-US" sz="6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3D Printing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6873" y="4894797"/>
            <a:ext cx="8952135" cy="109689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“Basic printer use, safety, and how not to fucking destroy our nice things holy fucking shit you guys!” ~Colin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By: Spencer K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026" name="Picture 2" descr="http://3dprintplanet.org/wp-content/uploads/2015/02/sip06-makerbotrep2_pi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7" b="90000" l="9750" r="89750">
                        <a14:foregroundMark x1="23667" y1="22778" x2="34833" y2="4667"/>
                        <a14:foregroundMark x1="34083" y1="7556" x2="60750" y2="4667"/>
                        <a14:foregroundMark x1="56417" y1="7000" x2="67583" y2="27444"/>
                        <a14:foregroundMark x1="57167" y1="29778" x2="27167" y2="22667"/>
                        <a14:foregroundMark x1="42083" y1="26333" x2="47417" y2="6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033" y="74646"/>
            <a:ext cx="5034843" cy="377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914" y="1136242"/>
            <a:ext cx="2261495" cy="219867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361603" y="1942807"/>
            <a:ext cx="447871" cy="6944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780886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Things to avoid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0623" y="1409140"/>
            <a:ext cx="3313379" cy="381720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Hard Edges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90º Overhangs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Non-Manifold geometry</a:t>
            </a:r>
          </a:p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Single point connections</a:t>
            </a:r>
          </a:p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Thin walls</a:t>
            </a:r>
          </a:p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Open solids</a:t>
            </a:r>
          </a:p>
          <a:p>
            <a:pPr lvl="1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189" lvl="1" indent="0">
              <a:buNone/>
            </a:pPr>
            <a:r>
              <a:rPr lang="en-US" dirty="0"/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409139"/>
            <a:ext cx="5126523" cy="2729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765" y="4449445"/>
            <a:ext cx="3335303" cy="1250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4474569"/>
            <a:ext cx="5735496" cy="169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7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Design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09141"/>
            <a:ext cx="5015538" cy="207182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Holes will print slightly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smaller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Outer diameters will print slightly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larger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692873" y="1308472"/>
            <a:ext cx="3581130" cy="1803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27" y="3480962"/>
            <a:ext cx="3592410" cy="2894671"/>
          </a:xfrm>
          <a:prstGeom prst="snip2DiagRect">
            <a:avLst>
              <a:gd name="adj1" fmla="val 12881"/>
              <a:gd name="adj2" fmla="val 0"/>
            </a:avLst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32068" y="3480962"/>
            <a:ext cx="4269203" cy="2971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Organic surfaces will have layers</a:t>
            </a:r>
          </a:p>
        </p:txBody>
      </p:sp>
    </p:spTree>
    <p:extLst>
      <p:ext uri="{BB962C8B-B14F-4D97-AF65-F5344CB8AC3E}">
        <p14:creationId xmlns:p14="http://schemas.microsoft.com/office/powerpoint/2010/main" val="386219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Exporting your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to export your model to a standard format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55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Export as an .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3060" y="1409141"/>
            <a:ext cx="2440941" cy="463222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Make sure you have the correct units.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Export one part at a time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53989" y="5254645"/>
            <a:ext cx="6155727" cy="1573435"/>
            <a:chOff x="2764140" y="2299030"/>
            <a:chExt cx="7294260" cy="18644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64140" y="2299030"/>
              <a:ext cx="7294260" cy="1864450"/>
            </a:xfrm>
            <a:prstGeom prst="rect">
              <a:avLst/>
            </a:prstGeom>
          </p:spPr>
        </p:pic>
        <p:sp>
          <p:nvSpPr>
            <p:cNvPr id="6" name="Arrow: Down 5"/>
            <p:cNvSpPr/>
            <p:nvPr/>
          </p:nvSpPr>
          <p:spPr>
            <a:xfrm>
              <a:off x="7768910" y="2299030"/>
              <a:ext cx="390888" cy="57237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53990" y="1258843"/>
            <a:ext cx="3960983" cy="4146099"/>
            <a:chOff x="499334" y="1835893"/>
            <a:chExt cx="3960983" cy="414609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334" y="1835893"/>
              <a:ext cx="3834026" cy="4146098"/>
            </a:xfrm>
            <a:prstGeom prst="rect">
              <a:avLst/>
            </a:prstGeom>
          </p:spPr>
        </p:pic>
        <p:sp>
          <p:nvSpPr>
            <p:cNvPr id="8" name="Arrow: Left 7"/>
            <p:cNvSpPr/>
            <p:nvPr/>
          </p:nvSpPr>
          <p:spPr>
            <a:xfrm>
              <a:off x="3329532" y="5214174"/>
              <a:ext cx="1130785" cy="37692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91626" y="1258843"/>
            <a:ext cx="2197887" cy="3894812"/>
            <a:chOff x="4591625" y="1258843"/>
            <a:chExt cx="2197886" cy="389481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5539" y="1258843"/>
              <a:ext cx="1943972" cy="3894812"/>
            </a:xfrm>
            <a:prstGeom prst="rect">
              <a:avLst/>
            </a:prstGeom>
          </p:spPr>
        </p:pic>
        <p:sp>
          <p:nvSpPr>
            <p:cNvPr id="12" name="Arrow: Right 11"/>
            <p:cNvSpPr/>
            <p:nvPr/>
          </p:nvSpPr>
          <p:spPr>
            <a:xfrm>
              <a:off x="4591625" y="3673277"/>
              <a:ext cx="377062" cy="3542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/>
            </a:p>
          </p:txBody>
        </p:sp>
      </p:grpSp>
    </p:spTree>
    <p:extLst>
      <p:ext uri="{BB962C8B-B14F-4D97-AF65-F5344CB8AC3E}">
        <p14:creationId xmlns:p14="http://schemas.microsoft.com/office/powerpoint/2010/main" val="255893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Slicing your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Generate the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Gcode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858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Download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MakerBot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Desktop software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09141"/>
            <a:ext cx="4487979" cy="740748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Makerbot.com/desktop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77335" y="1890257"/>
            <a:ext cx="7919831" cy="3582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6" y="5509506"/>
            <a:ext cx="2514697" cy="114258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192032" y="6256855"/>
            <a:ext cx="4487979" cy="740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RIP Linux users.</a:t>
            </a:r>
          </a:p>
          <a:p>
            <a:pPr lvl="1"/>
            <a:endParaRPr lang="en-US" dirty="0"/>
          </a:p>
        </p:txBody>
      </p:sp>
      <p:sp>
        <p:nvSpPr>
          <p:cNvPr id="7" name="Arrow: Left 6"/>
          <p:cNvSpPr/>
          <p:nvPr/>
        </p:nvSpPr>
        <p:spPr>
          <a:xfrm>
            <a:off x="7287280" y="4864323"/>
            <a:ext cx="1493752" cy="6792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</p:spTree>
    <p:extLst>
      <p:ext uri="{BB962C8B-B14F-4D97-AF65-F5344CB8AC3E}">
        <p14:creationId xmlns:p14="http://schemas.microsoft.com/office/powerpoint/2010/main" val="317593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Set the device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09141"/>
            <a:ext cx="8596668" cy="463222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 the Replicator 2 from the devices menu</a:t>
            </a:r>
          </a:p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 will only have to do this once.</a:t>
            </a:r>
          </a:p>
          <a:p>
            <a:pPr lvl="1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50"/>
          <a:stretch/>
        </p:blipFill>
        <p:spPr>
          <a:xfrm>
            <a:off x="1549790" y="2470211"/>
            <a:ext cx="4991797" cy="3571152"/>
          </a:xfrm>
          <a:prstGeom prst="rect">
            <a:avLst/>
          </a:prstGeom>
        </p:spPr>
      </p:pic>
      <p:sp>
        <p:nvSpPr>
          <p:cNvPr id="5" name="Arrow: Right 4"/>
          <p:cNvSpPr/>
          <p:nvPr/>
        </p:nvSpPr>
        <p:spPr>
          <a:xfrm rot="10800000">
            <a:off x="5636571" y="4942403"/>
            <a:ext cx="1200456" cy="553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 dirty="0"/>
          </a:p>
        </p:txBody>
      </p:sp>
    </p:spTree>
    <p:extLst>
      <p:ext uri="{BB962C8B-B14F-4D97-AF65-F5344CB8AC3E}">
        <p14:creationId xmlns:p14="http://schemas.microsoft.com/office/powerpoint/2010/main" val="289510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0"/>
            <a:ext cx="12191999" cy="6604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332" y="2155763"/>
            <a:ext cx="2283979" cy="180384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Look</a:t>
            </a:r>
          </a:p>
          <a:p>
            <a:pPr>
              <a:spcBef>
                <a:spcPts val="1800"/>
              </a:spcBef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Move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Rotate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Scale</a:t>
            </a:r>
          </a:p>
          <a:p>
            <a:pPr lvl="1"/>
            <a:endParaRPr lang="en-US" dirty="0"/>
          </a:p>
        </p:txBody>
      </p:sp>
      <p:sp>
        <p:nvSpPr>
          <p:cNvPr id="5" name="Arrow: Down 4"/>
          <p:cNvSpPr/>
          <p:nvPr/>
        </p:nvSpPr>
        <p:spPr>
          <a:xfrm>
            <a:off x="2702173" y="-137022"/>
            <a:ext cx="461395" cy="6765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839475" y="1266361"/>
            <a:ext cx="1015676" cy="1114794"/>
            <a:chOff x="7839475" y="1266361"/>
            <a:chExt cx="1015676" cy="1114794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7839475" y="1942942"/>
              <a:ext cx="1015676" cy="438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891" indent="-342891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32" indent="-28574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2971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349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1200"/>
                </a:spcBef>
                <a:buNone/>
              </a:pP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Settings</a:t>
              </a:r>
            </a:p>
            <a:p>
              <a:pPr marL="457188" lvl="1" indent="0">
                <a:buNone/>
              </a:pPr>
              <a:endParaRPr lang="en-US" dirty="0"/>
            </a:p>
          </p:txBody>
        </p:sp>
        <p:sp>
          <p:nvSpPr>
            <p:cNvPr id="7" name="Arrow: Down 6"/>
            <p:cNvSpPr/>
            <p:nvPr/>
          </p:nvSpPr>
          <p:spPr>
            <a:xfrm rot="10800000">
              <a:off x="8116616" y="1266361"/>
              <a:ext cx="461395" cy="6765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812769" y="1266361"/>
            <a:ext cx="843230" cy="1114794"/>
            <a:chOff x="10812769" y="1266361"/>
            <a:chExt cx="843230" cy="1114794"/>
          </a:xfrm>
        </p:grpSpPr>
        <p:sp>
          <p:nvSpPr>
            <p:cNvPr id="9" name="Arrow: Down 8"/>
            <p:cNvSpPr/>
            <p:nvPr/>
          </p:nvSpPr>
          <p:spPr>
            <a:xfrm rot="10800000">
              <a:off x="11003687" y="1266361"/>
              <a:ext cx="461395" cy="6765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10812769" y="1942942"/>
              <a:ext cx="843230" cy="438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891" indent="-342891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32" indent="-28574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2971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349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1200"/>
                </a:spcBef>
                <a:buNone/>
              </a:pP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Export</a:t>
              </a:r>
            </a:p>
            <a:p>
              <a:pPr marL="457188" lvl="1" indent="0">
                <a:buNone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75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Lay flat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72"/>
          <a:stretch/>
        </p:blipFill>
        <p:spPr>
          <a:xfrm>
            <a:off x="677335" y="1971395"/>
            <a:ext cx="7525143" cy="40792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16"/>
          <a:stretch/>
        </p:blipFill>
        <p:spPr>
          <a:xfrm>
            <a:off x="677334" y="1971395"/>
            <a:ext cx="7525143" cy="40792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Arrow: Right 8"/>
          <p:cNvSpPr/>
          <p:nvPr/>
        </p:nvSpPr>
        <p:spPr>
          <a:xfrm rot="10800000">
            <a:off x="2626671" y="3875603"/>
            <a:ext cx="1200456" cy="553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 dirty="0"/>
          </a:p>
        </p:txBody>
      </p:sp>
    </p:spTree>
    <p:extLst>
      <p:ext uri="{BB962C8B-B14F-4D97-AF65-F5344CB8AC3E}">
        <p14:creationId xmlns:p14="http://schemas.microsoft.com/office/powerpoint/2010/main" val="344294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Keep it inside the build area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046" y="1961870"/>
            <a:ext cx="6513245" cy="40792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&quot;Not Allowed&quot; Symbol 3"/>
          <p:cNvSpPr/>
          <p:nvPr/>
        </p:nvSpPr>
        <p:spPr>
          <a:xfrm>
            <a:off x="4695825" y="3181350"/>
            <a:ext cx="2009775" cy="2009775"/>
          </a:xfrm>
          <a:prstGeom prst="noSmoking">
            <a:avLst>
              <a:gd name="adj" fmla="val 780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046" y="1961870"/>
            <a:ext cx="6513245" cy="4079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L-Shape 4"/>
          <p:cNvSpPr/>
          <p:nvPr/>
        </p:nvSpPr>
        <p:spPr>
          <a:xfrm rot="19276207">
            <a:off x="5741802" y="3362184"/>
            <a:ext cx="1685925" cy="723900"/>
          </a:xfrm>
          <a:prstGeom prst="corner">
            <a:avLst>
              <a:gd name="adj1" fmla="val 37865"/>
              <a:gd name="adj2" fmla="val 3579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8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2"/>
            <a:ext cx="8596668" cy="665527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will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275129"/>
            <a:ext cx="8596668" cy="5278072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3D Printing technologies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Modeling for 3D printing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Exporting models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Slicing your model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Setting up the 3D Printer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Printing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Monitoring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Finishing your print</a:t>
            </a:r>
          </a:p>
        </p:txBody>
      </p:sp>
    </p:spTree>
    <p:extLst>
      <p:ext uri="{BB962C8B-B14F-4D97-AF65-F5344CB8AC3E}">
        <p14:creationId xmlns:p14="http://schemas.microsoft.com/office/powerpoint/2010/main" val="109698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10"/>
          <a:stretch/>
        </p:blipFill>
        <p:spPr>
          <a:xfrm>
            <a:off x="765844" y="1971395"/>
            <a:ext cx="7348122" cy="40792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Convert from inches to millimeters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44" y="1971395"/>
            <a:ext cx="7348122" cy="40792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Arrow: Right 8"/>
          <p:cNvSpPr/>
          <p:nvPr/>
        </p:nvSpPr>
        <p:spPr>
          <a:xfrm rot="16200000">
            <a:off x="1093725" y="4294125"/>
            <a:ext cx="800713" cy="459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77335" y="1409141"/>
            <a:ext cx="8596668" cy="463222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 your print shows up tiny in the build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8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Settings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09141"/>
            <a:ext cx="8596668" cy="463222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Three things you will change: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41" y="2073591"/>
            <a:ext cx="7992590" cy="21529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987180" y="3536790"/>
            <a:ext cx="1015676" cy="1289889"/>
            <a:chOff x="7839474" y="1266359"/>
            <a:chExt cx="1015676" cy="1289889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7839474" y="2118035"/>
              <a:ext cx="1015676" cy="438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891" indent="-342891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32" indent="-28574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2971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349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1200"/>
                </a:spcBef>
                <a:buNone/>
              </a:pP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Infill</a:t>
              </a:r>
            </a:p>
            <a:p>
              <a:pPr marL="457188" lvl="1" indent="0">
                <a:buNone/>
              </a:pPr>
              <a:endParaRPr lang="en-US" dirty="0"/>
            </a:p>
          </p:txBody>
        </p:sp>
        <p:sp>
          <p:nvSpPr>
            <p:cNvPr id="7" name="Arrow: Down 6"/>
            <p:cNvSpPr/>
            <p:nvPr/>
          </p:nvSpPr>
          <p:spPr>
            <a:xfrm rot="10800000">
              <a:off x="8116613" y="1266359"/>
              <a:ext cx="461395" cy="85167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rot="10800000">
            <a:off x="3710040" y="2031442"/>
            <a:ext cx="1015676" cy="990958"/>
            <a:chOff x="7839475" y="1266361"/>
            <a:chExt cx="1015676" cy="990958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 rot="10800000">
              <a:off x="7839475" y="1819106"/>
              <a:ext cx="1015676" cy="438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891" indent="-342891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32" indent="-28574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2971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349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1200"/>
                </a:spcBef>
                <a:buNone/>
              </a:pP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Support</a:t>
              </a:r>
            </a:p>
            <a:p>
              <a:pPr marL="457188" lvl="1" indent="0">
                <a:buNone/>
              </a:pPr>
              <a:endParaRPr lang="en-US" dirty="0"/>
            </a:p>
          </p:txBody>
        </p:sp>
        <p:sp>
          <p:nvSpPr>
            <p:cNvPr id="10" name="Arrow: Down 9"/>
            <p:cNvSpPr/>
            <p:nvPr/>
          </p:nvSpPr>
          <p:spPr>
            <a:xfrm rot="10800000">
              <a:off x="8116616" y="1266361"/>
              <a:ext cx="461395" cy="5146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 rot="10800000">
            <a:off x="2787030" y="2071561"/>
            <a:ext cx="1015676" cy="954899"/>
            <a:chOff x="7839476" y="1266361"/>
            <a:chExt cx="1015676" cy="954899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 rot="10800000">
              <a:off x="7839476" y="1783047"/>
              <a:ext cx="1015676" cy="438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891" indent="-342891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32" indent="-28574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2971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349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1200"/>
                </a:spcBef>
                <a:buNone/>
              </a:pP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Raft</a:t>
              </a:r>
            </a:p>
            <a:p>
              <a:pPr marL="457188" lvl="1" indent="0">
                <a:buNone/>
              </a:pPr>
              <a:endParaRPr lang="en-US" dirty="0"/>
            </a:p>
          </p:txBody>
        </p:sp>
        <p:sp>
          <p:nvSpPr>
            <p:cNvPr id="13" name="Arrow: Down 12"/>
            <p:cNvSpPr/>
            <p:nvPr/>
          </p:nvSpPr>
          <p:spPr>
            <a:xfrm rot="10800000">
              <a:off x="8116616" y="1266361"/>
              <a:ext cx="461395" cy="51871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787030" y="3725251"/>
            <a:ext cx="1015676" cy="1108633"/>
            <a:chOff x="7839474" y="1266358"/>
            <a:chExt cx="1015676" cy="1108633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7839474" y="1936778"/>
              <a:ext cx="1015676" cy="438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891" indent="-342891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32" indent="-28574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2971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349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457189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1200"/>
                </a:spcBef>
                <a:buNone/>
              </a:pPr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Shells</a:t>
              </a:r>
            </a:p>
            <a:p>
              <a:pPr marL="457188" lvl="1" indent="0">
                <a:buNone/>
              </a:pPr>
              <a:endParaRPr lang="en-US" dirty="0"/>
            </a:p>
          </p:txBody>
        </p:sp>
        <p:sp>
          <p:nvSpPr>
            <p:cNvPr id="16" name="Arrow: Down 15"/>
            <p:cNvSpPr/>
            <p:nvPr/>
          </p:nvSpPr>
          <p:spPr>
            <a:xfrm rot="10800000">
              <a:off x="8116612" y="1266358"/>
              <a:ext cx="461395" cy="663213"/>
            </a:xfrm>
            <a:prstGeom prst="downArrow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22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Rafts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09141"/>
            <a:ext cx="8596668" cy="463222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Prints a thick layer first to overcome print bed roughness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Can hurt more than it helps</a:t>
            </a:r>
          </a:p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Your mileage may vary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1147" y="1998697"/>
            <a:ext cx="4037998" cy="3008309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FFFFF">
              <a:shade val="85000"/>
            </a:srgbClr>
          </a:solidFill>
          <a:ln w="5715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5" y="3350818"/>
            <a:ext cx="4762500" cy="285750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FFFFF">
              <a:shade val="85000"/>
            </a:srgbClr>
          </a:solidFill>
          <a:ln w="5715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3932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Support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09141"/>
            <a:ext cx="4298334" cy="463222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Provides a surface for new layers to print onto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Without it your prints may sag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endParaRPr lang="en-US" dirty="0"/>
          </a:p>
        </p:txBody>
      </p:sp>
      <p:pic>
        <p:nvPicPr>
          <p:cNvPr id="1026" name="Picture 2" descr="https://solidoodletips.files.wordpress.com/2012/07/p116029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22610" y="1409141"/>
            <a:ext cx="4139753" cy="3864196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8" name="Picture 4" descr="http://www.3dprintplan.com/wp-content/uploads/2014/10/format500w2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732" y="3579953"/>
            <a:ext cx="4762500" cy="3181350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90874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Infill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09141"/>
            <a:ext cx="8596668" cy="463222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solid the print is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10-20% is usually perfectly strong enough</a:t>
            </a:r>
          </a:p>
          <a:p>
            <a:pPr lvl="1"/>
            <a:endParaRPr lang="en-US" dirty="0"/>
          </a:p>
        </p:txBody>
      </p:sp>
      <p:pic>
        <p:nvPicPr>
          <p:cNvPr id="2050" name="Picture 2" descr="http://www.gambody.com/blog/wp-content/uploads/2016/06/3d-printing-infill-gambody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21982" y="2314096"/>
            <a:ext cx="6107373" cy="4273270"/>
          </a:xfrm>
          <a:prstGeom prst="snip2DiagRect">
            <a:avLst>
              <a:gd name="adj1" fmla="val 22852"/>
              <a:gd name="adj2" fmla="val 0"/>
            </a:avLst>
          </a:prstGeom>
          <a:solidFill>
            <a:srgbClr val="FFFFFF">
              <a:shade val="85000"/>
            </a:srgbClr>
          </a:solidFill>
          <a:ln w="5715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26013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Number of Shells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09141"/>
            <a:ext cx="5095251" cy="2639348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Outer layers of the print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Unrelated to infill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More is stronger</a:t>
            </a:r>
          </a:p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is usually fine</a:t>
            </a:r>
          </a:p>
          <a:p>
            <a:pPr lvl="1"/>
            <a:endParaRPr lang="en-US" dirty="0"/>
          </a:p>
        </p:txBody>
      </p:sp>
      <p:pic>
        <p:nvPicPr>
          <p:cNvPr id="3074" name="Picture 2" descr="https://3dprint.com/wp-content/uploads/2015/07/smith5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370" l="14286" r="8953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545" r="12351" b="6438"/>
          <a:stretch/>
        </p:blipFill>
        <p:spPr bwMode="auto">
          <a:xfrm>
            <a:off x="2990850" y="1164852"/>
            <a:ext cx="6460802" cy="569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58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Setting up the 3D printer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Preparing the print bed</a:t>
            </a:r>
          </a:p>
        </p:txBody>
      </p:sp>
    </p:spTree>
    <p:extLst>
      <p:ext uri="{BB962C8B-B14F-4D97-AF65-F5344CB8AC3E}">
        <p14:creationId xmlns:p14="http://schemas.microsoft.com/office/powerpoint/2010/main" val="2354709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1041399"/>
          </a:xfrm>
        </p:spPr>
        <p:txBody>
          <a:bodyPr>
            <a:noAutofit/>
          </a:bodyPr>
          <a:lstStyle/>
          <a:p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Level the build plate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09140"/>
            <a:ext cx="8864536" cy="1941333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8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THIS IS THE </a:t>
            </a:r>
            <a:r>
              <a:rPr lang="en-US" sz="8800" i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MOST</a:t>
            </a:r>
            <a:r>
              <a:rPr lang="en-US" sz="88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IMPORTANT PART!</a:t>
            </a:r>
          </a:p>
        </p:txBody>
      </p:sp>
    </p:spTree>
    <p:extLst>
      <p:ext uri="{BB962C8B-B14F-4D97-AF65-F5344CB8AC3E}">
        <p14:creationId xmlns:p14="http://schemas.microsoft.com/office/powerpoint/2010/main" val="307705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all3dp.com/wp-content/uploads/2015/11/Z-Gap-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334" y="1409139"/>
            <a:ext cx="4882217" cy="516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52543" y="1643866"/>
            <a:ext cx="1637291" cy="489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Why leveling is 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2543" y="1847088"/>
            <a:ext cx="4921459" cy="1554480"/>
          </a:xfrm>
          <a:noFill/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 enough pressure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Filament doesn’t stick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 lifts off and fails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81316" y="3603351"/>
            <a:ext cx="4921459" cy="155448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Good contact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Filament is lightly spread out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Ideal</a:t>
            </a:r>
          </a:p>
          <a:p>
            <a:pPr lvl="1"/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52542" y="5219748"/>
            <a:ext cx="4921459" cy="155448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 much pressure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Filament can’t flow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good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25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lulzbot.com/sites/www.lulzbot.com/files/image_gallery/nozzle_heigh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0514" y="127283"/>
            <a:ext cx="3984171" cy="33017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7082970" y="5406570"/>
            <a:ext cx="43615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 close</a:t>
            </a:r>
            <a:endParaRPr lang="en-US" sz="54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6684" y="5406570"/>
            <a:ext cx="43615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 far</a:t>
            </a:r>
            <a:endParaRPr lang="en-US" sz="54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6684" y="127283"/>
            <a:ext cx="3984171" cy="322788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5" name="Ink 54"/>
              <p14:cNvContentPartPr/>
              <p14:nvPr/>
            </p14:nvContentPartPr>
            <p14:xfrm>
              <a:off x="11155289" y="4714763"/>
              <a:ext cx="297" cy="36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50240" y="4708643"/>
                <a:ext cx="10395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Isosceles Triangle 56"/>
          <p:cNvSpPr/>
          <p:nvPr/>
        </p:nvSpPr>
        <p:spPr>
          <a:xfrm rot="16200000">
            <a:off x="1348577" y="4811784"/>
            <a:ext cx="255844" cy="15173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9680368" y="4921715"/>
            <a:ext cx="898149" cy="26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552367" y="4755287"/>
            <a:ext cx="900546" cy="7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1552367" y="5015574"/>
            <a:ext cx="900546" cy="7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54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5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3D Printing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to export your model to a standard format</a:t>
            </a:r>
          </a:p>
        </p:txBody>
      </p:sp>
    </p:spTree>
    <p:extLst>
      <p:ext uri="{BB962C8B-B14F-4D97-AF65-F5344CB8AC3E}">
        <p14:creationId xmlns:p14="http://schemas.microsoft.com/office/powerpoint/2010/main" val="2294208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Leveling the build plate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35" y="2031440"/>
            <a:ext cx="9138146" cy="3066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275" endPos="40000" dist="1016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812" y="2221631"/>
            <a:ext cx="5025934" cy="26862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965" y="2283320"/>
            <a:ext cx="4377628" cy="2544200"/>
          </a:xfrm>
          <a:prstGeom prst="rect">
            <a:avLst/>
          </a:prstGeom>
        </p:spPr>
      </p:pic>
      <p:sp>
        <p:nvSpPr>
          <p:cNvPr id="7" name="Arrow: Down 6"/>
          <p:cNvSpPr/>
          <p:nvPr/>
        </p:nvSpPr>
        <p:spPr>
          <a:xfrm rot="16200000">
            <a:off x="329488" y="3435902"/>
            <a:ext cx="461395" cy="6575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77335" y="1409141"/>
            <a:ext cx="8596668" cy="463222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Home Axes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1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/>
          </a:bodyPr>
          <a:lstStyle/>
          <a:p>
            <a:r>
              <a:rPr lang="en-US" dirty="0"/>
              <a:t>Leveling the build 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09141"/>
            <a:ext cx="8596668" cy="463222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Locate screws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903" y="2002764"/>
            <a:ext cx="8340593" cy="44936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rrow: Down 4"/>
          <p:cNvSpPr/>
          <p:nvPr/>
        </p:nvSpPr>
        <p:spPr>
          <a:xfrm rot="16200000">
            <a:off x="3801668" y="2839002"/>
            <a:ext cx="461395" cy="6575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/>
          <p:cNvSpPr/>
          <p:nvPr/>
        </p:nvSpPr>
        <p:spPr>
          <a:xfrm rot="16200000">
            <a:off x="4952288" y="4388402"/>
            <a:ext cx="461395" cy="6575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/>
          <p:cNvSpPr/>
          <p:nvPr/>
        </p:nvSpPr>
        <p:spPr>
          <a:xfrm rot="16200000">
            <a:off x="6129310" y="2839002"/>
            <a:ext cx="461395" cy="6575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3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700" y="2002764"/>
            <a:ext cx="10033000" cy="45132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/>
          </a:bodyPr>
          <a:lstStyle/>
          <a:p>
            <a:r>
              <a:rPr lang="en-US" dirty="0"/>
              <a:t>Leveling the build 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09141"/>
            <a:ext cx="8596668" cy="463222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Level front LEFT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620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700" y="2002764"/>
            <a:ext cx="10033000" cy="45132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Leveling the build 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09141"/>
            <a:ext cx="8596668" cy="463222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Level front RIGHT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699" y="2002764"/>
            <a:ext cx="10033001" cy="45132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93512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Leveling the build 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09141"/>
            <a:ext cx="8596668" cy="463222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Level the BACK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1065" y="2002764"/>
            <a:ext cx="8690132" cy="45132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86576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Leveling the build 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09141"/>
            <a:ext cx="8596668" cy="463222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Paper should touch but freely move back and fourth.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699" y="2002763"/>
            <a:ext cx="10009395" cy="4213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140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all3dp.com/wp-content/uploads/2015/11/Z-Gap-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334" y="1409139"/>
            <a:ext cx="4882217" cy="516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52543" y="1643866"/>
            <a:ext cx="1637291" cy="489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Why leveling is 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2543" y="1847088"/>
            <a:ext cx="4921459" cy="1554480"/>
          </a:xfrm>
          <a:noFill/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 enough pressure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Filament doesn’t stick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 lifts off and fails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81316" y="3603351"/>
            <a:ext cx="4921459" cy="155448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Good contact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Filament is lightly spread out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Ideal</a:t>
            </a:r>
          </a:p>
          <a:p>
            <a:pPr lvl="1"/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52542" y="5219748"/>
            <a:ext cx="4921459" cy="155448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 much pressure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Filament can’t flow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good</a:t>
            </a:r>
          </a:p>
          <a:p>
            <a:pPr lvl="1"/>
            <a:endParaRPr lang="en-US" dirty="0"/>
          </a:p>
        </p:txBody>
      </p:sp>
      <p:sp>
        <p:nvSpPr>
          <p:cNvPr id="10" name="Arrow: Down 9"/>
          <p:cNvSpPr/>
          <p:nvPr/>
        </p:nvSpPr>
        <p:spPr>
          <a:xfrm rot="18152708">
            <a:off x="771292" y="3380014"/>
            <a:ext cx="461395" cy="1356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121255" y="4310605"/>
            <a:ext cx="2504304" cy="43009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8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SHEET OF PAPER</a:t>
            </a:r>
          </a:p>
        </p:txBody>
      </p:sp>
    </p:spTree>
    <p:extLst>
      <p:ext uri="{BB962C8B-B14F-4D97-AF65-F5344CB8AC3E}">
        <p14:creationId xmlns:p14="http://schemas.microsoft.com/office/powerpoint/2010/main" val="422385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you actually came here to do.</a:t>
            </a:r>
          </a:p>
        </p:txBody>
      </p:sp>
    </p:spTree>
    <p:extLst>
      <p:ext uri="{BB962C8B-B14F-4D97-AF65-F5344CB8AC3E}">
        <p14:creationId xmlns:p14="http://schemas.microsoft.com/office/powerpoint/2010/main" val="1683763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Check the filament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77335" y="1566663"/>
            <a:ext cx="8596668" cy="463222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Make sure you won’t run out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automated way of knowing how much is left</a:t>
            </a:r>
            <a:endParaRPr lang="en-US" dirty="0"/>
          </a:p>
        </p:txBody>
      </p:sp>
      <p:pic>
        <p:nvPicPr>
          <p:cNvPr id="8196" name="Picture 4" descr="https://assets.pinshape.com/uploads/image/file/18107/makerbot-replicator-2-spool-holder-3d-printing-1810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37256" y="2522164"/>
            <a:ext cx="5076825" cy="3834245"/>
          </a:xfrm>
          <a:prstGeom prst="snip2DiagRect">
            <a:avLst>
              <a:gd name="adj1" fmla="val 14583"/>
              <a:gd name="adj2" fmla="val 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99393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Print your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35" y="2031440"/>
            <a:ext cx="9138146" cy="3066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275" endPos="40000" dist="101600" dir="5400000" sy="-100000" algn="bl" rotWithShape="0"/>
          </a:effectLst>
        </p:spPr>
      </p:pic>
      <p:sp>
        <p:nvSpPr>
          <p:cNvPr id="7" name="Arrow: Down 6"/>
          <p:cNvSpPr/>
          <p:nvPr/>
        </p:nvSpPr>
        <p:spPr>
          <a:xfrm rot="16200000">
            <a:off x="355623" y="2958613"/>
            <a:ext cx="461395" cy="6575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8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Three main types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09141"/>
            <a:ext cx="8596668" cy="46322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Stereo lithography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SLA or DLP</a:t>
            </a:r>
          </a:p>
          <a:p>
            <a:pPr lvl="1">
              <a:lnSpc>
                <a:spcPct val="150000"/>
              </a:lnSpc>
            </a:pPr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Binder Jetting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Drop-on-powder</a:t>
            </a:r>
          </a:p>
          <a:p>
            <a:pPr lvl="1">
              <a:lnSpc>
                <a:spcPct val="150000"/>
              </a:lnSpc>
            </a:pPr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indent="-285744">
              <a:lnSpc>
                <a:spcPct val="150000"/>
              </a:lnSpc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Fused Deposition Modeling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FDM</a:t>
            </a:r>
          </a:p>
          <a:p>
            <a:pPr marL="457189" lvl="1" indent="0">
              <a:buNone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32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Watch the first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77335" y="2394561"/>
            <a:ext cx="8596668" cy="297642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77335" y="1566663"/>
            <a:ext cx="8596668" cy="463222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 it isn’t even and clean, you are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gonna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’ have a bad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354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lipartkid.com/images/789/do-not-touch-clipart-cliparthut-free-clipart-c8Huda-clipart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14" t="5829" r="10185" b="18422"/>
          <a:stretch/>
        </p:blipFill>
        <p:spPr bwMode="auto">
          <a:xfrm>
            <a:off x="2232469" y="1409140"/>
            <a:ext cx="5486400" cy="51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10106"/>
            <a:ext cx="8596668" cy="799539"/>
          </a:xfrm>
        </p:spPr>
        <p:txBody>
          <a:bodyPr>
            <a:noAutofit/>
          </a:bodyPr>
          <a:lstStyle/>
          <a:p>
            <a:r>
              <a:rPr lang="en-US" sz="8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DON’T TOUCH IT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371682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Monitoring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Checking in on your print</a:t>
            </a:r>
          </a:p>
        </p:txBody>
      </p:sp>
    </p:spTree>
    <p:extLst>
      <p:ext uri="{BB962C8B-B14F-4D97-AF65-F5344CB8AC3E}">
        <p14:creationId xmlns:p14="http://schemas.microsoft.com/office/powerpoint/2010/main" val="4038261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Keep an eye on it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09141"/>
            <a:ext cx="8596668" cy="463222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Stay and watch the first layer complete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Watch the stream online:</a:t>
            </a:r>
          </a:p>
          <a:p>
            <a:pPr lvl="1"/>
            <a:r>
              <a:rPr lang="en-US" sz="2400" dirty="0">
                <a:hlinkClick r:id="rId2"/>
              </a:rPr>
              <a:t>thundercam.csh.rit.edu/</a:t>
            </a:r>
            <a:r>
              <a:rPr lang="en-US" sz="2400" dirty="0" err="1">
                <a:hlinkClick r:id="rId2"/>
              </a:rPr>
              <a:t>video.cgi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344" y="2683244"/>
            <a:ext cx="5254171" cy="3724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12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Finishing your print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Removing and cleaning your 3D print</a:t>
            </a:r>
          </a:p>
        </p:txBody>
      </p:sp>
    </p:spTree>
    <p:extLst>
      <p:ext uri="{BB962C8B-B14F-4D97-AF65-F5344CB8AC3E}">
        <p14:creationId xmlns:p14="http://schemas.microsoft.com/office/powerpoint/2010/main" val="1494797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Remove the build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build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09141"/>
            <a:ext cx="8596668" cy="463222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Push back, then lift the front.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4"/>
          <a:stretch/>
        </p:blipFill>
        <p:spPr>
          <a:xfrm>
            <a:off x="677335" y="1885949"/>
            <a:ext cx="8266640" cy="43855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9" name="Group 18"/>
          <p:cNvGrpSpPr/>
          <p:nvPr/>
        </p:nvGrpSpPr>
        <p:grpSpPr>
          <a:xfrm>
            <a:off x="1229606" y="3973969"/>
            <a:ext cx="6851302" cy="1112382"/>
            <a:chOff x="1229606" y="3973969"/>
            <a:chExt cx="6851302" cy="1112382"/>
          </a:xfrm>
        </p:grpSpPr>
        <p:sp>
          <p:nvSpPr>
            <p:cNvPr id="6" name="Arrow: Down 5"/>
            <p:cNvSpPr/>
            <p:nvPr/>
          </p:nvSpPr>
          <p:spPr>
            <a:xfrm rot="10800000">
              <a:off x="1684357" y="3973969"/>
              <a:ext cx="439718" cy="1112382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Down 9"/>
            <p:cNvSpPr/>
            <p:nvPr/>
          </p:nvSpPr>
          <p:spPr>
            <a:xfrm rot="10800000">
              <a:off x="7189807" y="3973969"/>
              <a:ext cx="439718" cy="1112382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72855" y="4540408"/>
              <a:ext cx="1349220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lift</a:t>
              </a:r>
              <a:endParaRPr lang="en-US" sz="2400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351882" y="4540408"/>
              <a:ext cx="1349220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lift</a:t>
              </a:r>
              <a:endParaRPr lang="en-US" sz="2400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229606" y="4078743"/>
              <a:ext cx="1349220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</a:t>
              </a:r>
              <a:endParaRPr lang="en-US" sz="2400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731688" y="4078743"/>
              <a:ext cx="1349220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</a:t>
              </a:r>
              <a:endParaRPr lang="en-US" sz="2400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629323" y="3070071"/>
            <a:ext cx="2000482" cy="1921754"/>
            <a:chOff x="3629323" y="3070071"/>
            <a:chExt cx="2000482" cy="1921754"/>
          </a:xfrm>
        </p:grpSpPr>
        <p:sp>
          <p:nvSpPr>
            <p:cNvPr id="11" name="Arrow: Down 10"/>
            <p:cNvSpPr/>
            <p:nvPr/>
          </p:nvSpPr>
          <p:spPr>
            <a:xfrm rot="10800000">
              <a:off x="3684076" y="3070071"/>
              <a:ext cx="1945729" cy="1460089"/>
            </a:xfrm>
            <a:prstGeom prst="downArrow">
              <a:avLst>
                <a:gd name="adj1" fmla="val 71698"/>
                <a:gd name="adj2" fmla="val 33814"/>
              </a:avLst>
            </a:prstGeom>
            <a:solidFill>
              <a:srgbClr val="FFC000"/>
            </a:solidFill>
            <a:ln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143142" y="3617078"/>
              <a:ext cx="987673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</a:t>
              </a:r>
              <a:endParaRPr lang="en-US" sz="5400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629323" y="4530160"/>
              <a:ext cx="1958820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Push back</a:t>
              </a:r>
              <a:endParaRPr lang="en-US" sz="2400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55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Remove print from build 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09141"/>
            <a:ext cx="8596668" cy="463222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Start at the corner and slowly pry like you’d turn a key.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2040938"/>
            <a:ext cx="8266640" cy="4075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67933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Cleaning support and fluff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09141"/>
            <a:ext cx="8596668" cy="463222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Manicure tools work very well.</a:t>
            </a:r>
          </a:p>
          <a:p>
            <a:pPr lvl="1"/>
            <a:endParaRPr lang="en-US" dirty="0"/>
          </a:p>
        </p:txBody>
      </p:sp>
      <p:pic>
        <p:nvPicPr>
          <p:cNvPr id="2050" name="Picture 2" descr="https://c4.q-assets.com/images/products/p/pgp/pgp-240_1z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3475" y="1776784"/>
            <a:ext cx="5842732" cy="470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336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Recap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 you’ve been asleep for the entire presentation, wake up and remember this part.</a:t>
            </a:r>
          </a:p>
        </p:txBody>
      </p:sp>
    </p:spTree>
    <p:extLst>
      <p:ext uri="{BB962C8B-B14F-4D97-AF65-F5344CB8AC3E}">
        <p14:creationId xmlns:p14="http://schemas.microsoft.com/office/powerpoint/2010/main" val="2476308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046" y="1961870"/>
            <a:ext cx="6513245" cy="4079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Keep it inside the build area</a:t>
            </a:r>
            <a:endParaRPr lang="en-US" dirty="0"/>
          </a:p>
        </p:txBody>
      </p:sp>
      <p:sp>
        <p:nvSpPr>
          <p:cNvPr id="5" name="L-Shape 4"/>
          <p:cNvSpPr/>
          <p:nvPr/>
        </p:nvSpPr>
        <p:spPr>
          <a:xfrm rot="19276207">
            <a:off x="5741802" y="3362184"/>
            <a:ext cx="1685925" cy="723900"/>
          </a:xfrm>
          <a:prstGeom prst="corner">
            <a:avLst>
              <a:gd name="adj1" fmla="val 37865"/>
              <a:gd name="adj2" fmla="val 3579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26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Stereo lithography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5071306"/>
            <a:ext cx="9288971" cy="1875236"/>
          </a:xfrm>
        </p:spPr>
        <p:txBody>
          <a:bodyPr numCol="3">
            <a:normAutofit fontScale="92500"/>
          </a:bodyPr>
          <a:lstStyle/>
          <a:p>
            <a:r>
              <a:rPr lang="en-US" sz="1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Light Reactive Fluid</a:t>
            </a:r>
          </a:p>
          <a:p>
            <a:r>
              <a:rPr lang="en-US" sz="1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Fluid tray</a:t>
            </a:r>
          </a:p>
          <a:p>
            <a:r>
              <a:rPr lang="en-US" sz="1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Bakes model to harden</a:t>
            </a:r>
          </a:p>
          <a:p>
            <a:endParaRPr lang="en-US" sz="17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7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Pros</a:t>
            </a:r>
          </a:p>
          <a:p>
            <a:pPr lvl="1"/>
            <a:r>
              <a:rPr lang="en-US" sz="1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Extremely detailed prints</a:t>
            </a:r>
          </a:p>
          <a:p>
            <a:pPr lvl="1"/>
            <a:r>
              <a:rPr lang="en-US" sz="1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Overhangs</a:t>
            </a:r>
          </a:p>
          <a:p>
            <a:pPr lvl="1"/>
            <a:endParaRPr lang="en-US" sz="17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endParaRPr lang="en-US" sz="17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</a:t>
            </a:r>
          </a:p>
          <a:p>
            <a:pPr lvl="1"/>
            <a:r>
              <a:rPr lang="en-US" sz="1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Messy</a:t>
            </a:r>
          </a:p>
          <a:p>
            <a:pPr lvl="1"/>
            <a:r>
              <a:rPr lang="en-US" sz="1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Expensive</a:t>
            </a:r>
          </a:p>
          <a:p>
            <a:pPr lvl="1"/>
            <a:r>
              <a:rPr lang="en-US" sz="1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Slow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88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3335" y="1306699"/>
            <a:ext cx="3192971" cy="3592091"/>
          </a:xfrm>
          <a:prstGeom prst="rect">
            <a:avLst/>
          </a:prstGeom>
        </p:spPr>
      </p:pic>
      <p:pic>
        <p:nvPicPr>
          <p:cNvPr id="5" name="3EBIoW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284" y="1395471"/>
            <a:ext cx="611505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5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7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00050" y="439034"/>
            <a:ext cx="3352002" cy="19413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96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Level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29548" y="2510722"/>
            <a:ext cx="3913977" cy="19413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96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The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153573" y="4582410"/>
            <a:ext cx="6180927" cy="158026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96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Build plate</a:t>
            </a:r>
          </a:p>
        </p:txBody>
      </p:sp>
    </p:spTree>
    <p:extLst>
      <p:ext uri="{BB962C8B-B14F-4D97-AF65-F5344CB8AC3E}">
        <p14:creationId xmlns:p14="http://schemas.microsoft.com/office/powerpoint/2010/main" val="175323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lipartkid.com/images/789/do-not-touch-clipart-cliparthut-free-clipart-c8Huda-clipart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14" t="5829" r="10185" b="18422"/>
          <a:stretch/>
        </p:blipFill>
        <p:spPr bwMode="auto">
          <a:xfrm>
            <a:off x="2232469" y="1409140"/>
            <a:ext cx="5486400" cy="51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10106"/>
            <a:ext cx="8596668" cy="799539"/>
          </a:xfrm>
        </p:spPr>
        <p:txBody>
          <a:bodyPr>
            <a:noAutofit/>
          </a:bodyPr>
          <a:lstStyle/>
          <a:p>
            <a:r>
              <a:rPr lang="en-US" sz="8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DON’T TOUCH IT</a:t>
            </a:r>
            <a:endParaRPr lang="en-US" sz="8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177518" y="1409140"/>
            <a:ext cx="3596301" cy="86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While it’s moving, hot, or otherwise doing its thing.</a:t>
            </a:r>
          </a:p>
        </p:txBody>
      </p:sp>
    </p:spTree>
    <p:extLst>
      <p:ext uri="{BB962C8B-B14F-4D97-AF65-F5344CB8AC3E}">
        <p14:creationId xmlns:p14="http://schemas.microsoft.com/office/powerpoint/2010/main" val="2264268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3D Admins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09141"/>
            <a:ext cx="3313640" cy="463222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Me: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goblin@csh.rit.edu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spencerk@csh.rit.edu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Fish 3049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Research Room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Brick City @ lunchtime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75669" y="1408580"/>
            <a:ext cx="3313640" cy="4632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 3DAs: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hlinkClick r:id="rId4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/>
              </a:rPr>
              <a:t>3da@csh.rit.edu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/>
              <a:t>Colin O. </a:t>
            </a:r>
            <a:r>
              <a:rPr lang="en-US" dirty="0">
                <a:hlinkClick r:id="rId5"/>
              </a:rPr>
              <a:t>@</a:t>
            </a:r>
            <a:r>
              <a:rPr lang="en-US" dirty="0" err="1">
                <a:hlinkClick r:id="rId5"/>
              </a:rPr>
              <a:t>faokryn</a:t>
            </a:r>
            <a:r>
              <a:rPr lang="en-US" dirty="0"/>
              <a:t> </a:t>
            </a:r>
          </a:p>
          <a:p>
            <a:r>
              <a:rPr lang="en-US" dirty="0"/>
              <a:t>Drew G. </a:t>
            </a:r>
            <a:r>
              <a:rPr lang="en-US" dirty="0">
                <a:hlinkClick r:id="rId6"/>
              </a:rPr>
              <a:t>@dag10</a:t>
            </a:r>
            <a:r>
              <a:rPr lang="en-US" dirty="0"/>
              <a:t> </a:t>
            </a:r>
          </a:p>
          <a:p>
            <a:r>
              <a:rPr lang="en-US" dirty="0"/>
              <a:t>Marc B. </a:t>
            </a:r>
            <a:r>
              <a:rPr lang="en-US" dirty="0">
                <a:hlinkClick r:id="rId7"/>
              </a:rPr>
              <a:t>@</a:t>
            </a:r>
            <a:r>
              <a:rPr lang="en-US" dirty="0" err="1">
                <a:hlinkClick r:id="rId7"/>
              </a:rPr>
              <a:t>mbillow</a:t>
            </a:r>
            <a:r>
              <a:rPr lang="en-US" dirty="0"/>
              <a:t> </a:t>
            </a:r>
          </a:p>
          <a:p>
            <a:r>
              <a:rPr lang="en-US" dirty="0"/>
              <a:t>Max B. </a:t>
            </a:r>
            <a:r>
              <a:rPr lang="en-US" dirty="0">
                <a:hlinkClick r:id="rId8"/>
              </a:rPr>
              <a:t>@</a:t>
            </a:r>
            <a:r>
              <a:rPr lang="en-US" dirty="0" err="1">
                <a:hlinkClick r:id="rId8"/>
              </a:rPr>
              <a:t>maxime</a:t>
            </a:r>
            <a:r>
              <a:rPr lang="en-US" dirty="0"/>
              <a:t> </a:t>
            </a:r>
          </a:p>
          <a:p>
            <a:r>
              <a:rPr lang="en-US" dirty="0"/>
              <a:t>Trevor S. </a:t>
            </a:r>
            <a:r>
              <a:rPr lang="en-US" dirty="0">
                <a:hlinkClick r:id="rId9"/>
              </a:rPr>
              <a:t>@</a:t>
            </a:r>
            <a:r>
              <a:rPr lang="en-US" dirty="0" err="1">
                <a:hlinkClick r:id="rId9"/>
              </a:rPr>
              <a:t>sherrardtr</a:t>
            </a:r>
            <a:r>
              <a:rPr lang="en-US" dirty="0"/>
              <a:t> 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867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Binder Jetting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09141"/>
            <a:ext cx="8596668" cy="4632223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Powdered substrate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Liquid binding agent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Pros</a:t>
            </a:r>
          </a:p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Infinite colors</a:t>
            </a:r>
          </a:p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 detail</a:t>
            </a:r>
          </a:p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Exotic materials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</a:t>
            </a:r>
          </a:p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Brittle until baked/cured</a:t>
            </a:r>
            <a:endParaRPr lang="en-US" dirty="0"/>
          </a:p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Large machines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527" y="4960675"/>
            <a:ext cx="2786515" cy="1641900"/>
          </a:xfrm>
          <a:prstGeom prst="snip2DiagRect">
            <a:avLst>
              <a:gd name="adj1" fmla="val 0"/>
              <a:gd name="adj2" fmla="val 22709"/>
            </a:avLst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432"/>
          <a:stretch/>
        </p:blipFill>
        <p:spPr>
          <a:xfrm>
            <a:off x="3119353" y="1409139"/>
            <a:ext cx="6629179" cy="330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4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 fontScale="90000"/>
          </a:bodyPr>
          <a:lstStyle/>
          <a:p>
            <a:r>
              <a:rPr lang="en-US" dirty="0"/>
              <a:t>Fused Deposition Modeling</a:t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 descr="http://www.geek.com/wp-content/uploads/2014/03/1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5685" y="4104838"/>
            <a:ext cx="4286251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2288" y="1409140"/>
            <a:ext cx="2861087" cy="3998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09140"/>
            <a:ext cx="6210355" cy="2842227"/>
          </a:xfrm>
        </p:spPr>
        <p:txBody>
          <a:bodyPr numCol="2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 or ABS Plastic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Heated extrusion head</a:t>
            </a:r>
          </a:p>
          <a:p>
            <a:pPr marL="0" indent="0">
              <a:buNone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Pros</a:t>
            </a:r>
          </a:p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Quick</a:t>
            </a:r>
          </a:p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Relatively inexpensive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</a:t>
            </a:r>
          </a:p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design limitations</a:t>
            </a:r>
          </a:p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Sensitive to environment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3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1"/>
            <a:ext cx="8596668" cy="799539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2070418"/>
            <a:ext cx="8596668" cy="463222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 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really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food safe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Biodegradable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Don’t breathe this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Strong and rigid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Also hates the word moist</a:t>
            </a:r>
          </a:p>
          <a:p>
            <a:pPr lvl="1"/>
            <a:endParaRPr lang="en-US" dirty="0"/>
          </a:p>
        </p:txBody>
      </p:sp>
      <p:pic>
        <p:nvPicPr>
          <p:cNvPr id="6" name="Picture 2" descr="https://all3dp.com/wp-content/uploads/2015/05/filam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5262" y="1409140"/>
            <a:ext cx="4868741" cy="314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335" y="4998129"/>
            <a:ext cx="6934200" cy="1704512"/>
          </a:xfrm>
          <a:prstGeom prst="snip2DiagRect">
            <a:avLst>
              <a:gd name="adj1" fmla="val 14684"/>
              <a:gd name="adj2" fmla="val 0"/>
            </a:avLst>
          </a:prstGeom>
          <a:solidFill>
            <a:srgbClr val="FFFFFF">
              <a:shade val="85000"/>
            </a:srgbClr>
          </a:solidFill>
          <a:ln w="5715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4657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Modeling for 3D printing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Tips to help you design a more robust part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50198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3158</TotalTime>
  <Words>815</Words>
  <Application>Microsoft Office PowerPoint</Application>
  <PresentationFormat>Widescreen</PresentationFormat>
  <Paragraphs>235</Paragraphs>
  <Slides>52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Roboto</vt:lpstr>
      <vt:lpstr>Roboto Black</vt:lpstr>
      <vt:lpstr>Roboto Light</vt:lpstr>
      <vt:lpstr>Trebuchet MS</vt:lpstr>
      <vt:lpstr>Wingdings 3</vt:lpstr>
      <vt:lpstr>Facet</vt:lpstr>
      <vt:lpstr>3D Printing</vt:lpstr>
      <vt:lpstr>This will cover</vt:lpstr>
      <vt:lpstr>3D Printing technologies</vt:lpstr>
      <vt:lpstr>Three main types </vt:lpstr>
      <vt:lpstr>Stereo lithography</vt:lpstr>
      <vt:lpstr>Binder Jetting </vt:lpstr>
      <vt:lpstr>Fused Deposition Modeling </vt:lpstr>
      <vt:lpstr>PLA </vt:lpstr>
      <vt:lpstr>Modeling for 3D printing</vt:lpstr>
      <vt:lpstr>Things to avoid</vt:lpstr>
      <vt:lpstr>Design considerations</vt:lpstr>
      <vt:lpstr>Exporting your model</vt:lpstr>
      <vt:lpstr>Export as an .stl </vt:lpstr>
      <vt:lpstr>Slicing your model</vt:lpstr>
      <vt:lpstr>Download the MakerBot Desktop software </vt:lpstr>
      <vt:lpstr>Set the device model</vt:lpstr>
      <vt:lpstr>PowerPoint Presentation</vt:lpstr>
      <vt:lpstr>Lay flat</vt:lpstr>
      <vt:lpstr>Keep it inside the build area</vt:lpstr>
      <vt:lpstr>Convert from inches to millimeters</vt:lpstr>
      <vt:lpstr>Settings </vt:lpstr>
      <vt:lpstr>Rafts </vt:lpstr>
      <vt:lpstr>Support </vt:lpstr>
      <vt:lpstr>Infill </vt:lpstr>
      <vt:lpstr>Number of Shells </vt:lpstr>
      <vt:lpstr>Setting up the 3D printer</vt:lpstr>
      <vt:lpstr>Level the build plate</vt:lpstr>
      <vt:lpstr>Why leveling is important</vt:lpstr>
      <vt:lpstr>PowerPoint Presentation</vt:lpstr>
      <vt:lpstr>Leveling the build plate</vt:lpstr>
      <vt:lpstr>Leveling the build plate</vt:lpstr>
      <vt:lpstr>Leveling the build plate</vt:lpstr>
      <vt:lpstr>Leveling the build plate</vt:lpstr>
      <vt:lpstr>Leveling the build plate</vt:lpstr>
      <vt:lpstr>Leveling the build plate</vt:lpstr>
      <vt:lpstr>Why leveling is important</vt:lpstr>
      <vt:lpstr>Printing</vt:lpstr>
      <vt:lpstr>Check the filament</vt:lpstr>
      <vt:lpstr> Print your model</vt:lpstr>
      <vt:lpstr>Watch the first layer</vt:lpstr>
      <vt:lpstr>DON’T TOUCH IT</vt:lpstr>
      <vt:lpstr>Monitoring</vt:lpstr>
      <vt:lpstr>Keep an eye on it </vt:lpstr>
      <vt:lpstr>Finishing your print</vt:lpstr>
      <vt:lpstr>Remove the build build plate</vt:lpstr>
      <vt:lpstr>Remove print from build plate</vt:lpstr>
      <vt:lpstr>Cleaning support and fluff</vt:lpstr>
      <vt:lpstr>Recap</vt:lpstr>
      <vt:lpstr>Keep it inside the build area</vt:lpstr>
      <vt:lpstr>PowerPoint Presentation</vt:lpstr>
      <vt:lpstr>DON’T TOUCH IT</vt:lpstr>
      <vt:lpstr>3D Admins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Printing</dc:title>
  <dc:creator>Spencer Kulbacki</dc:creator>
  <cp:lastModifiedBy>Spencer Kulbacki</cp:lastModifiedBy>
  <cp:revision>140</cp:revision>
  <dcterms:created xsi:type="dcterms:W3CDTF">2016-08-31T20:28:44Z</dcterms:created>
  <dcterms:modified xsi:type="dcterms:W3CDTF">2016-10-14T01:02:23Z</dcterms:modified>
</cp:coreProperties>
</file>